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302" r:id="rId3"/>
    <p:sldId id="301" r:id="rId4"/>
    <p:sldId id="321" r:id="rId5"/>
    <p:sldId id="307" r:id="rId6"/>
    <p:sldId id="320" r:id="rId7"/>
    <p:sldId id="322" r:id="rId8"/>
    <p:sldId id="323" r:id="rId9"/>
    <p:sldId id="324" r:id="rId10"/>
    <p:sldId id="325" r:id="rId11"/>
    <p:sldId id="327" r:id="rId12"/>
    <p:sldId id="329" r:id="rId13"/>
    <p:sldId id="328" r:id="rId14"/>
    <p:sldId id="326" r:id="rId15"/>
    <p:sldId id="330" r:id="rId16"/>
    <p:sldId id="331" r:id="rId17"/>
    <p:sldId id="332" r:id="rId18"/>
    <p:sldId id="316" r:id="rId19"/>
    <p:sldId id="333" r:id="rId20"/>
    <p:sldId id="334" r:id="rId21"/>
    <p:sldId id="335" r:id="rId22"/>
    <p:sldId id="336" r:id="rId23"/>
    <p:sldId id="337" r:id="rId24"/>
    <p:sldId id="339" r:id="rId25"/>
    <p:sldId id="280" r:id="rId26"/>
  </p:sldIdLst>
  <p:sldSz cx="9144000" cy="5143500" type="screen16x9"/>
  <p:notesSz cx="6858000" cy="9144000"/>
  <p:embeddedFontLst>
    <p:embeddedFont>
      <p:font typeface="서울한강 장체EB" panose="02020603020101020101" pitchFamily="18" charset="-127"/>
      <p:regular r:id="rId28"/>
    </p:embeddedFont>
    <p:embeddedFont>
      <p:font typeface="서울한강 장체M" panose="02020603020101020101" pitchFamily="18" charset="-127"/>
      <p:regular r:id="rId29"/>
    </p:embeddedFont>
    <p:embeddedFont>
      <p:font typeface="서울한강 장체BL" panose="02020603020101020101" pitchFamily="18" charset="-127"/>
      <p:regular r:id="rId30"/>
    </p:embeddedFont>
    <p:embeddedFont>
      <p:font typeface="서울한강 장체B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CC"/>
    <a:srgbClr val="FFCCFF"/>
    <a:srgbClr val="ADBCC3"/>
    <a:srgbClr val="ED7D31"/>
    <a:srgbClr val="F0F0F0"/>
    <a:srgbClr val="E00868"/>
    <a:srgbClr val="FF6699"/>
    <a:srgbClr val="FF0066"/>
    <a:srgbClr val="F0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8" autoAdjust="0"/>
    <p:restoredTop sz="79632" autoAdjust="0"/>
  </p:normalViewPr>
  <p:slideViewPr>
    <p:cSldViewPr>
      <p:cViewPr varScale="1">
        <p:scale>
          <a:sx n="87" d="100"/>
          <a:sy n="87" d="100"/>
        </p:scale>
        <p:origin x="-1632" y="-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66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01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팀 </a:t>
            </a:r>
            <a:r>
              <a:rPr lang="ko-KR" altLang="en-US" dirty="0" err="1" smtClean="0"/>
              <a:t>누가바에서</a:t>
            </a:r>
            <a:r>
              <a:rPr lang="ko-KR" altLang="en-US" dirty="0" smtClean="0"/>
              <a:t> 발표를 맡은 윤성호 라고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팀이 이번 </a:t>
            </a:r>
            <a:r>
              <a:rPr lang="ko-KR" altLang="en-US" dirty="0" err="1" smtClean="0"/>
              <a:t>해커톤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기간동안</a:t>
            </a:r>
            <a:r>
              <a:rPr lang="ko-KR" altLang="en-US" dirty="0" smtClean="0"/>
              <a:t> 진행한 프로젝트에 대해서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프로젝트의 주제는 미세먼지를 피할 수 있는 산책로를 찾는 시스템입니다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6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먼저 데이터들을 </a:t>
            </a:r>
            <a:r>
              <a:rPr lang="ko-KR" altLang="en-US" baseline="0" dirty="0" err="1" smtClean="0"/>
              <a:t>분류를하기위해</a:t>
            </a:r>
            <a:r>
              <a:rPr lang="ko-KR" altLang="en-US" baseline="0" dirty="0" smtClean="0"/>
              <a:t> 스마트 </a:t>
            </a:r>
            <a:r>
              <a:rPr lang="ko-KR" altLang="en-US" baseline="0" dirty="0" err="1" smtClean="0"/>
              <a:t>택스가</a:t>
            </a:r>
            <a:r>
              <a:rPr lang="ko-KR" altLang="en-US" baseline="0" dirty="0" smtClean="0"/>
              <a:t> 지금 까지 모아놓은 데이터를 확인해 봤습니다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스마트 택시가 지금까지 수집한 데이터는 </a:t>
            </a:r>
            <a:r>
              <a:rPr lang="en-US" altLang="ko-KR" baseline="0" dirty="0" smtClean="0"/>
              <a:t>160</a:t>
            </a:r>
            <a:r>
              <a:rPr lang="ko-KR" altLang="en-US" baseline="0" dirty="0" smtClean="0"/>
              <a:t>만행 이 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저희는 저희만의 데이터테이블을 구성해야 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KISTI</a:t>
            </a:r>
            <a:r>
              <a:rPr lang="ko-KR" altLang="en-US" baseline="0" dirty="0" smtClean="0"/>
              <a:t>에서 제공한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통해 수집한 </a:t>
            </a:r>
            <a:r>
              <a:rPr lang="ko-KR" altLang="en-US" baseline="0" dirty="0" err="1" smtClean="0"/>
              <a:t>데이터중에서는</a:t>
            </a:r>
            <a:r>
              <a:rPr lang="ko-KR" altLang="en-US" baseline="0" dirty="0" smtClean="0"/>
              <a:t> 이렇게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13</a:t>
            </a:r>
            <a:r>
              <a:rPr lang="ko-KR" altLang="en-US" baseline="0" dirty="0" smtClean="0"/>
              <a:t>일</a:t>
            </a:r>
            <a:r>
              <a:rPr lang="en-US" altLang="ko-KR" baseline="0" dirty="0" smtClean="0"/>
              <a:t>, 2017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일 데이터 또한 들어오는 것을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저희는 예전자료가 아닌 실시간으로 갱신되는 자료가 필요하므로 현재 날짜에서 </a:t>
            </a:r>
            <a:r>
              <a:rPr lang="en-US" altLang="ko-KR" baseline="0" dirty="0" smtClean="0"/>
              <a:t>24</a:t>
            </a:r>
            <a:r>
              <a:rPr lang="ko-KR" altLang="en-US" baseline="0" dirty="0" smtClean="0"/>
              <a:t>시간이 지난 데이터는 저희 테이블에 추가하지 않았습니다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그다음으로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한것은</a:t>
            </a:r>
            <a:r>
              <a:rPr lang="ko-KR" altLang="en-US" baseline="0" dirty="0" smtClean="0"/>
              <a:t> 대구광역시를 구역화 </a:t>
            </a:r>
            <a:r>
              <a:rPr lang="ko-KR" altLang="en-US" baseline="0" dirty="0" err="1" smtClean="0"/>
              <a:t>시켯습니다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대구광역시와 그 인근 지역을 </a:t>
            </a:r>
            <a:endParaRPr lang="en-US" altLang="ko-KR" baseline="0" dirty="0" smtClean="0"/>
          </a:p>
          <a:p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2000</a:t>
            </a:r>
            <a:r>
              <a:rPr lang="ko-KR" altLang="en-US" baseline="0" dirty="0" smtClean="0"/>
              <a:t>구역으로 나눴으며 택시가 수집한 데이터는 반경 </a:t>
            </a:r>
            <a:r>
              <a:rPr lang="en-US" altLang="ko-KR" baseline="0" dirty="0" smtClean="0"/>
              <a:t>1KM</a:t>
            </a:r>
            <a:r>
              <a:rPr lang="ko-KR" altLang="en-US" baseline="0" dirty="0" smtClean="0"/>
              <a:t>에 있는 구역에 영향을 미칩니다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이 구역 밖에서 수집한  데이터는 저희 데이터테이블에 들어오지 못하게 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그다음으로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한것은</a:t>
            </a:r>
            <a:r>
              <a:rPr lang="ko-KR" altLang="en-US" baseline="0" dirty="0" smtClean="0"/>
              <a:t> 공기의 질을 </a:t>
            </a:r>
            <a:r>
              <a:rPr lang="ko-KR" altLang="en-US" baseline="0" dirty="0" err="1" smtClean="0"/>
              <a:t>측정하는것입니다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대기에는 미세먼지 말고도 여러 유해물질들이 포함되어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이것을 한국환경공단에서 제공한 통합대기환경지수</a:t>
            </a:r>
            <a:r>
              <a:rPr lang="en-US" altLang="ko-KR" baseline="0" dirty="0" smtClean="0"/>
              <a:t>(CAI)</a:t>
            </a:r>
            <a:r>
              <a:rPr lang="ko-KR" altLang="en-US" baseline="0" dirty="0" smtClean="0"/>
              <a:t>를 계산하는 수식을 참고하여 아황산가스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이산화질소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일산화탄소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미세먼지 등의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데이터를 종합하여 </a:t>
            </a:r>
            <a:r>
              <a:rPr lang="en-US" altLang="ko-KR" baseline="0" dirty="0" smtClean="0"/>
              <a:t>AQI</a:t>
            </a:r>
            <a:r>
              <a:rPr lang="ko-KR" altLang="en-US" baseline="0" dirty="0" smtClean="0"/>
              <a:t>라는 값을 얻어냈습니다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이렇게 저희에게 필요한 시간과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장소와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알맞은 값에 맞는 </a:t>
            </a:r>
            <a:r>
              <a:rPr lang="ko-KR" altLang="en-US" baseline="0" dirty="0" err="1" smtClean="0"/>
              <a:t>데이터만를</a:t>
            </a:r>
            <a:r>
              <a:rPr lang="ko-KR" altLang="en-US" baseline="0" dirty="0" smtClean="0"/>
              <a:t> 수집하여 저희만의 데이터 테이블을 만들었습니다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데이터를 바탕으로 표현할 지도를 골라야 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현재 다양한 지도들이 오픈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로 제공되고 있는데 </a:t>
            </a:r>
            <a:endParaRPr lang="en-US" altLang="ko-KR" baseline="0" dirty="0" smtClean="0"/>
          </a:p>
          <a:p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구글같은</a:t>
            </a:r>
            <a:r>
              <a:rPr lang="ko-KR" altLang="en-US" baseline="0" dirty="0" smtClean="0"/>
              <a:t> 경우는 우리나라에서 보행자 </a:t>
            </a:r>
            <a:r>
              <a:rPr lang="ko-KR" altLang="en-US" baseline="0" dirty="0" err="1" smtClean="0"/>
              <a:t>길찾기를</a:t>
            </a:r>
            <a:r>
              <a:rPr lang="ko-KR" altLang="en-US" baseline="0" dirty="0" smtClean="0"/>
              <a:t> 제공하지 않으므로 제외 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지도 </a:t>
            </a:r>
            <a:r>
              <a:rPr lang="ko-KR" altLang="en-US" baseline="0" dirty="0" err="1" smtClean="0"/>
              <a:t>같은경우는</a:t>
            </a:r>
            <a:r>
              <a:rPr lang="ko-KR" altLang="en-US" baseline="0" dirty="0" smtClean="0"/>
              <a:t> 보행자 </a:t>
            </a:r>
            <a:r>
              <a:rPr lang="ko-KR" altLang="en-US" baseline="0" dirty="0" err="1" smtClean="0"/>
              <a:t>길찾기를</a:t>
            </a:r>
            <a:r>
              <a:rPr lang="ko-KR" altLang="en-US" baseline="0" dirty="0" smtClean="0"/>
              <a:t> 제공하지만 오픈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통해서는 </a:t>
            </a:r>
            <a:r>
              <a:rPr lang="ko-KR" altLang="en-US" baseline="0" dirty="0" err="1" smtClean="0"/>
              <a:t>길찾기</a:t>
            </a:r>
            <a:r>
              <a:rPr lang="ko-KR" altLang="en-US" baseline="0" dirty="0" smtClean="0"/>
              <a:t> 기능을 </a:t>
            </a:r>
            <a:r>
              <a:rPr lang="ko-KR" altLang="en-US" baseline="0" dirty="0" err="1" smtClean="0"/>
              <a:t>사용할수</a:t>
            </a:r>
            <a:r>
              <a:rPr lang="ko-KR" altLang="en-US" baseline="0" dirty="0" smtClean="0"/>
              <a:t> 없으므로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지도 또한 사용하지 못했습니다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다음지도 또한 마찬가지 이유로 사용하지 못했습니다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저희는 유일하게 보행자 </a:t>
            </a:r>
            <a:r>
              <a:rPr lang="ko-KR" altLang="en-US" baseline="0" dirty="0" err="1" smtClean="0"/>
              <a:t>길찾기를</a:t>
            </a:r>
            <a:r>
              <a:rPr lang="ko-KR" altLang="en-US" baseline="0" dirty="0" smtClean="0"/>
              <a:t> 제공하는 </a:t>
            </a:r>
            <a:r>
              <a:rPr lang="en-US" altLang="ko-KR" baseline="0" dirty="0" smtClean="0"/>
              <a:t>TMAP</a:t>
            </a:r>
            <a:r>
              <a:rPr lang="ko-KR" altLang="en-US" baseline="0" dirty="0" smtClean="0"/>
              <a:t>을 사용해서 만들었습니다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그다음으로는</a:t>
            </a:r>
            <a:r>
              <a:rPr lang="ko-KR" altLang="en-US" dirty="0" smtClean="0"/>
              <a:t> 사용자에게 정보를 제공하기 위해서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웹페이지를</a:t>
            </a:r>
            <a:r>
              <a:rPr lang="ko-KR" altLang="en-US" baseline="0" dirty="0" smtClean="0"/>
              <a:t> 만들었습니다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동적웹페이지를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구성할수</a:t>
            </a:r>
            <a:r>
              <a:rPr lang="ko-KR" altLang="en-US" baseline="0" dirty="0" smtClean="0"/>
              <a:t> 있는 부트스트랩을 이용해서 웹사이트를 만들었습니다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부트스트랩의 </a:t>
            </a:r>
            <a:r>
              <a:rPr lang="ko-KR" altLang="en-US" baseline="0" dirty="0" err="1" smtClean="0"/>
              <a:t>가장큰</a:t>
            </a:r>
            <a:r>
              <a:rPr lang="ko-KR" altLang="en-US" baseline="0" dirty="0" smtClean="0"/>
              <a:t> 장점은 디바이스에 따라서 크기가 변경이 </a:t>
            </a:r>
            <a:r>
              <a:rPr lang="ko-KR" altLang="en-US" baseline="0" dirty="0" err="1" smtClean="0"/>
              <a:t>된다는겁니다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유저가 </a:t>
            </a:r>
            <a:r>
              <a:rPr lang="ko-KR" altLang="en-US" baseline="0" dirty="0" err="1" smtClean="0"/>
              <a:t>데스크탑에서</a:t>
            </a:r>
            <a:r>
              <a:rPr lang="ko-KR" altLang="en-US" baseline="0" dirty="0" smtClean="0"/>
              <a:t> 접근하거나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핸드폰을 통해 접근해도 이용하는데 불편함이 없게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웹사이트와 저희 데이터베이스를 연동시켜서 </a:t>
            </a:r>
            <a:endParaRPr lang="en-US" altLang="ko-KR" dirty="0" smtClean="0"/>
          </a:p>
          <a:p>
            <a:r>
              <a:rPr lang="ko-KR" altLang="en-US" dirty="0" smtClean="0"/>
              <a:t>웹사이트를 통해서 저희 데이터들을 실시간으로 </a:t>
            </a:r>
            <a:r>
              <a:rPr lang="ko-KR" altLang="en-US" dirty="0" err="1" smtClean="0"/>
              <a:t>확인할수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이렇게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시스템을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통해서 </a:t>
            </a:r>
            <a:r>
              <a:rPr lang="ko-KR" altLang="en-US" dirty="0" err="1" smtClean="0"/>
              <a:t>이용할수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그다음으로는</a:t>
            </a:r>
            <a:r>
              <a:rPr lang="ko-KR" altLang="en-US" baseline="0" dirty="0" smtClean="0"/>
              <a:t> 휴대기기를 통해 </a:t>
            </a:r>
            <a:r>
              <a:rPr lang="ko-KR" altLang="en-US" baseline="0" dirty="0" err="1" smtClean="0"/>
              <a:t>웹페이보다</a:t>
            </a:r>
            <a:r>
              <a:rPr lang="ko-KR" altLang="en-US" baseline="0" dirty="0" smtClean="0"/>
              <a:t> 좀더 쉽게 </a:t>
            </a:r>
            <a:r>
              <a:rPr lang="ko-KR" altLang="en-US" baseline="0" dirty="0" err="1" smtClean="0"/>
              <a:t>접근할수</a:t>
            </a:r>
            <a:r>
              <a:rPr lang="ko-KR" altLang="en-US" baseline="0" dirty="0" smtClean="0"/>
              <a:t> 있게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저희만의 어플리케이션을 개발했습니다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로고디자인은 표지판에서 생각했으며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걸어서 </a:t>
            </a:r>
            <a:r>
              <a:rPr lang="ko-KR" altLang="en-US" baseline="0" dirty="0" err="1" smtClean="0"/>
              <a:t>갈수있는</a:t>
            </a:r>
            <a:r>
              <a:rPr lang="ko-KR" altLang="en-US" baseline="0" dirty="0" smtClean="0"/>
              <a:t> 즉 </a:t>
            </a:r>
            <a:r>
              <a:rPr lang="ko-KR" altLang="en-US" baseline="0" dirty="0" err="1" smtClean="0"/>
              <a:t>산책할수</a:t>
            </a:r>
            <a:r>
              <a:rPr lang="ko-KR" altLang="en-US" baseline="0" dirty="0" smtClean="0"/>
              <a:t> 있다 라는 의미를 </a:t>
            </a:r>
            <a:r>
              <a:rPr lang="ko-KR" altLang="en-US" baseline="0" dirty="0" err="1" smtClean="0"/>
              <a:t>담고있습니다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오른쪽 사진은 실제 어플리케이션 내부 이미지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저희의 </a:t>
            </a:r>
            <a:r>
              <a:rPr lang="ko-KR" altLang="en-US" dirty="0" err="1" smtClean="0"/>
              <a:t>어플들이나</a:t>
            </a:r>
            <a:r>
              <a:rPr lang="ko-KR" altLang="en-US" dirty="0" smtClean="0"/>
              <a:t> 웹사이트를 사용하면 자전거로 출퇴근하거나 가벼운 산책을 </a:t>
            </a:r>
            <a:r>
              <a:rPr lang="ko-KR" altLang="en-US" dirty="0" err="1" smtClean="0"/>
              <a:t>나갈때</a:t>
            </a:r>
            <a:endParaRPr lang="en-US" altLang="ko-KR" dirty="0" smtClean="0"/>
          </a:p>
          <a:p>
            <a:r>
              <a:rPr lang="ko-KR" altLang="en-US" dirty="0" smtClean="0"/>
              <a:t>보다 신선한 공기를 마시면서 야외활동을 </a:t>
            </a:r>
            <a:r>
              <a:rPr lang="ko-KR" altLang="en-US" dirty="0" err="1" smtClean="0"/>
              <a:t>즐길수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여러분은 최근 얼마나 </a:t>
            </a:r>
            <a:r>
              <a:rPr lang="ko-KR" altLang="en-US" dirty="0" err="1" smtClean="0"/>
              <a:t>걸으셧나요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걷는 것은 여러분이 </a:t>
            </a:r>
            <a:r>
              <a:rPr lang="ko-KR" altLang="en-US" dirty="0" err="1" smtClean="0"/>
              <a:t>생각하는것보다</a:t>
            </a:r>
            <a:r>
              <a:rPr lang="ko-KR" altLang="en-US" dirty="0" smtClean="0"/>
              <a:t> 신체에 많은 영향을 끼칩니다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먼저 최근 연구결과에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따르면</a:t>
            </a:r>
            <a:r>
              <a:rPr lang="ko-KR" altLang="en-US" dirty="0" smtClean="0"/>
              <a:t> 하루에 매일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분씩 </a:t>
            </a:r>
            <a:r>
              <a:rPr lang="ko-KR" altLang="en-US" dirty="0" err="1" smtClean="0"/>
              <a:t>걷는것</a:t>
            </a:r>
            <a:r>
              <a:rPr lang="ko-KR" altLang="en-US" dirty="0" smtClean="0"/>
              <a:t> 만으로 비만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우울증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 위험도를 </a:t>
            </a:r>
            <a:r>
              <a:rPr lang="ko-KR" altLang="en-US" dirty="0" err="1" smtClean="0"/>
              <a:t>낮출수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스탠포드</a:t>
            </a:r>
            <a:r>
              <a:rPr lang="ko-KR" altLang="en-US" dirty="0" smtClean="0"/>
              <a:t> 대학교에서 한 연구결과에 따르면 사람은 </a:t>
            </a:r>
            <a:r>
              <a:rPr lang="ko-KR" altLang="en-US" dirty="0" err="1" smtClean="0"/>
              <a:t>걸을때</a:t>
            </a:r>
            <a:r>
              <a:rPr lang="ko-KR" altLang="en-US" dirty="0" smtClean="0"/>
              <a:t> 좀더 창의적인 아이디어가 나온다고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실제로 </a:t>
            </a:r>
            <a:r>
              <a:rPr lang="ko-KR" altLang="en-US" dirty="0" err="1" smtClean="0"/>
              <a:t>페이스북</a:t>
            </a:r>
            <a:r>
              <a:rPr lang="ko-KR" altLang="en-US" dirty="0" smtClean="0"/>
              <a:t> </a:t>
            </a:r>
            <a:r>
              <a:rPr lang="en-US" altLang="ko-KR" dirty="0" smtClean="0"/>
              <a:t>CEO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마크주커버그는</a:t>
            </a:r>
            <a:r>
              <a:rPr lang="ko-KR" altLang="en-US" dirty="0" smtClean="0"/>
              <a:t> 걸으면서 회의하는 </a:t>
            </a:r>
            <a:r>
              <a:rPr lang="ko-KR" altLang="en-US" dirty="0" err="1" smtClean="0"/>
              <a:t>워킹</a:t>
            </a:r>
            <a:r>
              <a:rPr lang="ko-KR" altLang="en-US" dirty="0" smtClean="0"/>
              <a:t> 미팅을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햇빛은 </a:t>
            </a:r>
            <a:r>
              <a:rPr lang="ko-KR" altLang="en-US" dirty="0" err="1" smtClean="0"/>
              <a:t>우리몸에</a:t>
            </a:r>
            <a:r>
              <a:rPr lang="ko-KR" altLang="en-US" baseline="0" dirty="0" smtClean="0"/>
              <a:t> 다양한 영양분을 제공하는데 </a:t>
            </a:r>
            <a:r>
              <a:rPr lang="ko-KR" altLang="en-US" baseline="0" dirty="0" err="1" smtClean="0"/>
              <a:t>그중</a:t>
            </a:r>
            <a:r>
              <a:rPr lang="ko-KR" altLang="en-US" baseline="0" dirty="0" smtClean="0"/>
              <a:t> 제일 </a:t>
            </a:r>
            <a:r>
              <a:rPr lang="ko-KR" altLang="en-US" baseline="0" dirty="0" err="1" smtClean="0"/>
              <a:t>중요한것은</a:t>
            </a:r>
            <a:r>
              <a:rPr lang="ko-KR" altLang="en-US" baseline="0" dirty="0" smtClean="0"/>
              <a:t> 비타민 </a:t>
            </a:r>
            <a:r>
              <a:rPr lang="en-US" altLang="ko-KR" baseline="0" dirty="0" smtClean="0"/>
              <a:t>D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우리나라 </a:t>
            </a:r>
            <a:r>
              <a:rPr lang="en-US" altLang="ko-KR" baseline="0" dirty="0" smtClean="0"/>
              <a:t>88%</a:t>
            </a:r>
            <a:r>
              <a:rPr lang="ko-KR" altLang="en-US" baseline="0" dirty="0" smtClean="0"/>
              <a:t>는 비타민</a:t>
            </a:r>
            <a:r>
              <a:rPr lang="en-US" altLang="ko-KR" baseline="0" dirty="0" smtClean="0"/>
              <a:t>D </a:t>
            </a:r>
            <a:r>
              <a:rPr lang="ko-KR" altLang="en-US" baseline="0" dirty="0" smtClean="0"/>
              <a:t>결핍입니다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이유는 밖에 자주 나가지 않고 학생들은 학교에 있거나 직장인들은 직장에만 있기 때문입니다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비타민</a:t>
            </a:r>
            <a:r>
              <a:rPr lang="en-US" altLang="ko-KR" baseline="0" dirty="0" smtClean="0"/>
              <a:t>D </a:t>
            </a:r>
            <a:r>
              <a:rPr lang="ko-KR" altLang="en-US" baseline="0" dirty="0" smtClean="0"/>
              <a:t>결핍으로 </a:t>
            </a:r>
            <a:r>
              <a:rPr lang="ko-KR" altLang="en-US" baseline="0" dirty="0" err="1" smtClean="0"/>
              <a:t>가장큰</a:t>
            </a:r>
            <a:r>
              <a:rPr lang="ko-KR" altLang="en-US" baseline="0" dirty="0" smtClean="0"/>
              <a:t> 특징은 </a:t>
            </a:r>
            <a:r>
              <a:rPr lang="ko-KR" altLang="en-US" baseline="0" dirty="0" err="1" smtClean="0"/>
              <a:t>자도자도</a:t>
            </a:r>
            <a:r>
              <a:rPr lang="ko-KR" altLang="en-US" baseline="0" dirty="0" smtClean="0"/>
              <a:t> 피로가 풀리는 않는 만성피로와 불면증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편두통이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</a:t>
            </a:r>
            <a:r>
              <a:rPr lang="ko-KR" altLang="en-US" baseline="0" dirty="0" err="1" smtClean="0"/>
              <a:t>걷는것은</a:t>
            </a:r>
            <a:r>
              <a:rPr lang="ko-KR" altLang="en-US" baseline="0" dirty="0" smtClean="0"/>
              <a:t> 뇌에 많은 에너지를 공급해줍니다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이로 인해 </a:t>
            </a:r>
            <a:r>
              <a:rPr lang="ko-KR" altLang="en-US" baseline="0" dirty="0" err="1" smtClean="0"/>
              <a:t>치매또한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예방할수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저희는 </a:t>
            </a:r>
            <a:r>
              <a:rPr lang="en-US" altLang="ko-KR" dirty="0" smtClean="0"/>
              <a:t>Google </a:t>
            </a:r>
            <a:r>
              <a:rPr lang="ko-KR" altLang="en-US" dirty="0" smtClean="0"/>
              <a:t>키워드 분석을 통해 미세먼지와 공기청정기 그리고 마스크가 서로 연관이 </a:t>
            </a:r>
            <a:r>
              <a:rPr lang="ko-KR" altLang="en-US" dirty="0" err="1" smtClean="0"/>
              <a:t>되있는것을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 미세먼지가 검색이 </a:t>
            </a:r>
            <a:r>
              <a:rPr lang="ko-KR" altLang="en-US" dirty="0" err="1" smtClean="0"/>
              <a:t>높을때</a:t>
            </a:r>
            <a:r>
              <a:rPr lang="ko-KR" altLang="en-US" dirty="0" smtClean="0"/>
              <a:t> 공기청정기 검색도 높고 마스크 검색도 높았습니다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이것을 저희 어플리케이션에 적용 시킬 방법을 생각해 보았습니다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결제 예측 배송입니다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이것은 이미 아마존에서 실행하고 있는 기술인데요</a:t>
            </a:r>
            <a:r>
              <a:rPr lang="ko-KR" altLang="en-US" baseline="0" dirty="0"/>
              <a:t> </a:t>
            </a:r>
            <a:r>
              <a:rPr lang="ko-KR" altLang="en-US" baseline="0" dirty="0" smtClean="0"/>
              <a:t>이 기술은 아마존에서 고객 정보를 활용하여 그 고객이 이전에 어떤 상품을 샀고 오랜 시간 봤는지 분석합니다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고객이 </a:t>
            </a:r>
            <a:r>
              <a:rPr lang="ko-KR" altLang="en-US" baseline="0" dirty="0" err="1" smtClean="0"/>
              <a:t>구매하기전에</a:t>
            </a:r>
            <a:r>
              <a:rPr lang="ko-KR" altLang="en-US" baseline="0" dirty="0" smtClean="0"/>
              <a:t> 미리 고객과 가까운 물류창고나 배송 트럭에 옮겨놓고 실제로 주문을 하면 </a:t>
            </a:r>
            <a:r>
              <a:rPr lang="ko-KR" altLang="en-US" baseline="0" dirty="0" err="1" smtClean="0"/>
              <a:t>빠른시간</a:t>
            </a:r>
            <a:r>
              <a:rPr lang="ko-KR" altLang="en-US" baseline="0" dirty="0" smtClean="0"/>
              <a:t> 내에 배송이 되는 시스템입니다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이것과 비슷하게 구현할 방법을 생각해 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미세먼지 데이터가 상승하면 </a:t>
            </a:r>
            <a:r>
              <a:rPr lang="en-US" altLang="ko-KR" dirty="0" err="1" smtClean="0"/>
              <a:t>Ebay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Gmarket</a:t>
            </a:r>
            <a:r>
              <a:rPr lang="ko-KR" altLang="en-US" dirty="0" smtClean="0"/>
              <a:t>같은 온라인 쇼핑몰에서 해당 데이터를 가져와서 분석을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미리 물류창고에 평소보다 </a:t>
            </a:r>
            <a:r>
              <a:rPr lang="ko-KR" altLang="en-US" dirty="0" err="1" smtClean="0"/>
              <a:t>조금더</a:t>
            </a:r>
            <a:r>
              <a:rPr lang="ko-KR" altLang="en-US" dirty="0" smtClean="0"/>
              <a:t> 많은 물건을 비축해놓은 다음 이렇게 광고를 </a:t>
            </a:r>
            <a:r>
              <a:rPr lang="ko-KR" altLang="en-US" dirty="0" err="1" smtClean="0"/>
              <a:t>하는겁니다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산책을 하러 </a:t>
            </a:r>
            <a:r>
              <a:rPr lang="ko-KR" altLang="en-US" dirty="0" err="1" smtClean="0"/>
              <a:t>나갈려는데</a:t>
            </a:r>
            <a:r>
              <a:rPr lang="ko-KR" altLang="en-US" dirty="0" smtClean="0"/>
              <a:t> 마스크가 없으신가요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지금 주문하면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시간안에</a:t>
            </a:r>
            <a:r>
              <a:rPr lang="ko-KR" altLang="en-US" dirty="0" smtClean="0"/>
              <a:t> 당신에게 배송해드립니다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라고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이것과 비슷하게 구현할 방법을 생각해 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미세먼지 데이터가 상승하면 </a:t>
            </a:r>
            <a:r>
              <a:rPr lang="en-US" altLang="ko-KR" dirty="0" err="1" smtClean="0"/>
              <a:t>Ebay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Gmarket</a:t>
            </a:r>
            <a:r>
              <a:rPr lang="ko-KR" altLang="en-US" dirty="0" smtClean="0"/>
              <a:t>같은 온라인 쇼핑몰에서 해당 데이터를 가져와서 분석을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미리 물류창고에 평소보다 </a:t>
            </a:r>
            <a:r>
              <a:rPr lang="ko-KR" altLang="en-US" dirty="0" err="1" smtClean="0"/>
              <a:t>조금더</a:t>
            </a:r>
            <a:r>
              <a:rPr lang="ko-KR" altLang="en-US" dirty="0" smtClean="0"/>
              <a:t> 많은 물건을 비축해놓은 다음 이렇게 광고를 </a:t>
            </a:r>
            <a:r>
              <a:rPr lang="ko-KR" altLang="en-US" dirty="0" err="1" smtClean="0"/>
              <a:t>하는겁니다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산책을 하러 </a:t>
            </a:r>
            <a:r>
              <a:rPr lang="ko-KR" altLang="en-US" dirty="0" err="1" smtClean="0"/>
              <a:t>나갈려는데</a:t>
            </a:r>
            <a:r>
              <a:rPr lang="ko-KR" altLang="en-US" dirty="0" smtClean="0"/>
              <a:t> 마스크가 없으신가요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지금 주문하면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시간안에</a:t>
            </a:r>
            <a:r>
              <a:rPr lang="ko-KR" altLang="en-US" dirty="0" smtClean="0"/>
              <a:t> 당신에게 배송해드립니다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라고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우리는 밖에 나가서 산책을 할 수가 없습니다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한국 공기상황이 현재 </a:t>
            </a:r>
            <a:r>
              <a:rPr lang="ko-KR" altLang="en-US" baseline="0" dirty="0" err="1" smtClean="0"/>
              <a:t>매우않좋기</a:t>
            </a:r>
            <a:r>
              <a:rPr lang="ko-KR" altLang="en-US" baseline="0" dirty="0" smtClean="0"/>
              <a:t> 때문입니다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왼쪽에 있는 사진은 </a:t>
            </a:r>
            <a:r>
              <a:rPr lang="en-US" altLang="ko-KR" baseline="0" dirty="0" smtClean="0"/>
              <a:t>2016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23</a:t>
            </a:r>
            <a:r>
              <a:rPr lang="ko-KR" altLang="en-US" baseline="0" dirty="0" smtClean="0"/>
              <a:t>일 대구 대기상황입니다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눈으로 봐도 공기가 매우 </a:t>
            </a:r>
            <a:r>
              <a:rPr lang="ko-KR" altLang="en-US" baseline="0" dirty="0" err="1" smtClean="0"/>
              <a:t>않좋다는걸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알수있습니다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전세계 공기상황을 </a:t>
            </a:r>
            <a:r>
              <a:rPr lang="ko-KR" altLang="en-US" baseline="0" dirty="0" err="1" smtClean="0"/>
              <a:t>모니터하는</a:t>
            </a:r>
            <a:r>
              <a:rPr lang="ko-KR" altLang="en-US" baseline="0" dirty="0" smtClean="0"/>
              <a:t> 기관인 </a:t>
            </a:r>
            <a:r>
              <a:rPr lang="en-US" altLang="ko-KR" baseline="0" dirty="0" err="1" smtClean="0"/>
              <a:t>AirVisual</a:t>
            </a:r>
            <a:r>
              <a:rPr lang="ko-KR" altLang="en-US" baseline="0" dirty="0" smtClean="0"/>
              <a:t>에서는 서울의 공기상태는 </a:t>
            </a:r>
            <a:r>
              <a:rPr lang="en-US" altLang="ko-KR" baseline="0" dirty="0" smtClean="0"/>
              <a:t>179</a:t>
            </a:r>
            <a:r>
              <a:rPr lang="ko-KR" altLang="en-US" baseline="0" dirty="0" smtClean="0"/>
              <a:t>로 세계에서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번째로 나쁘다고 발표했습니다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미세먼지는 </a:t>
            </a:r>
            <a:r>
              <a:rPr lang="ko-KR" altLang="en-US" dirty="0" err="1" smtClean="0"/>
              <a:t>우리몸에</a:t>
            </a:r>
            <a:r>
              <a:rPr lang="ko-KR" altLang="en-US" dirty="0" smtClean="0"/>
              <a:t> 많은 영향을 끼칩니다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각종 호흡기 질환의 원인이며 아토피를 유발시킵니다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저체중</a:t>
            </a:r>
            <a:r>
              <a:rPr lang="ko-KR" altLang="en-US" baseline="0" dirty="0" smtClean="0"/>
              <a:t> 신생아와 유산의 원인이며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두통의 원인이 되기도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만약 </a:t>
            </a:r>
            <a:r>
              <a:rPr lang="ko-KR" altLang="en-US" dirty="0" err="1" smtClean="0"/>
              <a:t>여려분이</a:t>
            </a:r>
            <a:r>
              <a:rPr lang="ko-KR" altLang="en-US" dirty="0" smtClean="0"/>
              <a:t> 미세먼지 상황이 나쁨인 곳에서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산책을 </a:t>
            </a:r>
            <a:r>
              <a:rPr lang="ko-KR" altLang="en-US" dirty="0" err="1" smtClean="0"/>
              <a:t>하는것은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84</a:t>
            </a:r>
            <a:r>
              <a:rPr lang="ko-KR" altLang="en-US" dirty="0" err="1" smtClean="0"/>
              <a:t>분동안</a:t>
            </a:r>
            <a:r>
              <a:rPr lang="ko-KR" altLang="en-US" dirty="0" smtClean="0"/>
              <a:t> 간접흡연을 </a:t>
            </a:r>
            <a:r>
              <a:rPr lang="ko-KR" altLang="en-US" dirty="0" err="1" smtClean="0"/>
              <a:t>하는것과</a:t>
            </a:r>
            <a:r>
              <a:rPr lang="ko-KR" altLang="en-US" dirty="0" smtClean="0"/>
              <a:t> 똑같습니다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그래프는 </a:t>
            </a:r>
            <a:r>
              <a:rPr lang="ko-KR" altLang="en-US" dirty="0" err="1" smtClean="0"/>
              <a:t>네이버에서</a:t>
            </a:r>
            <a:r>
              <a:rPr lang="ko-KR" altLang="en-US" dirty="0" smtClean="0"/>
              <a:t> 산책과 관련된 키워드를 얼만큼 검색했는지 보여주는 그래프입니다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산책과 관련된 키워드는 계절에 영향을 크게 </a:t>
            </a:r>
            <a:r>
              <a:rPr lang="ko-KR" altLang="en-US" dirty="0" err="1" smtClean="0"/>
              <a:t>받는것을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그래프는 미세먼지 키워드</a:t>
            </a:r>
            <a:r>
              <a:rPr lang="ko-KR" altLang="en-US" baseline="0" dirty="0" smtClean="0"/>
              <a:t> 검색 추이입니다</a:t>
            </a:r>
            <a:r>
              <a:rPr lang="en-US" altLang="ko-KR" baseline="0" dirty="0" smtClean="0"/>
              <a:t>. 5</a:t>
            </a:r>
            <a:r>
              <a:rPr lang="ko-KR" altLang="en-US" baseline="0" dirty="0" err="1" smtClean="0"/>
              <a:t>월달</a:t>
            </a:r>
            <a:r>
              <a:rPr lang="ko-KR" altLang="en-US" baseline="0" dirty="0" smtClean="0"/>
              <a:t> 경에 급격히 증가했지만</a:t>
            </a:r>
            <a:endParaRPr lang="en-US" altLang="ko-KR" baseline="0" dirty="0" smtClean="0"/>
          </a:p>
          <a:p>
            <a:r>
              <a:rPr lang="ko-KR" altLang="en-US" baseline="0" dirty="0" smtClean="0"/>
              <a:t>산책에는 영향을 미치지 </a:t>
            </a:r>
            <a:r>
              <a:rPr lang="ko-KR" altLang="en-US" baseline="0" dirty="0" err="1" smtClean="0"/>
              <a:t>못한것을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저희는 산책을 습관적으로 하는 사람은 항상 하는구나 라고 판단했으며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 저희는 산책을 편하게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있게끔</a:t>
            </a:r>
            <a:endParaRPr lang="en-US" altLang="ko-KR" dirty="0" smtClean="0"/>
          </a:p>
          <a:p>
            <a:r>
              <a:rPr lang="ko-KR" altLang="en-US" dirty="0" smtClean="0"/>
              <a:t>미세먼지 영향을 </a:t>
            </a:r>
            <a:r>
              <a:rPr lang="ko-KR" altLang="en-US" dirty="0" err="1" smtClean="0"/>
              <a:t>받지않고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산책할수</a:t>
            </a:r>
            <a:r>
              <a:rPr lang="ko-KR" altLang="en-US" dirty="0" smtClean="0"/>
              <a:t> 있는 길을</a:t>
            </a:r>
            <a:r>
              <a:rPr lang="ko-KR" altLang="en-US" baseline="0" dirty="0" smtClean="0"/>
              <a:t> 찾는 시스템을 개발하기로 결정했습니다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데이터를 얻어오기 위해 </a:t>
            </a:r>
            <a:r>
              <a:rPr lang="ko-KR" altLang="en-US" dirty="0" err="1" smtClean="0"/>
              <a:t>어떤것이</a:t>
            </a:r>
            <a:r>
              <a:rPr lang="ko-KR" altLang="en-US" dirty="0" smtClean="0"/>
              <a:t> 있는지 살펴봤습니다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첫번째로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언급된것이</a:t>
            </a:r>
            <a:r>
              <a:rPr lang="ko-KR" altLang="en-US" dirty="0" smtClean="0"/>
              <a:t> 부산광역시에 설치되어 있는 스마트 가로등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부산시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서부산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만덕역</a:t>
            </a:r>
            <a:r>
              <a:rPr lang="ko-KR" altLang="en-US" baseline="0" dirty="0" smtClean="0"/>
              <a:t> 인근에 있는 스마트 가로등은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센서등을</a:t>
            </a:r>
            <a:r>
              <a:rPr lang="ko-KR" altLang="en-US" baseline="0" dirty="0" smtClean="0"/>
              <a:t> 통해 미세먼지와 조도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노이즈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등등 다양한 정보를 수집합니다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저희는 이것을 이용하여 미세먼지 데이터를 </a:t>
            </a:r>
            <a:r>
              <a:rPr lang="ko-KR" altLang="en-US" baseline="0" dirty="0" err="1" smtClean="0"/>
              <a:t>수집할려고</a:t>
            </a:r>
            <a:r>
              <a:rPr lang="ko-KR" altLang="en-US" baseline="0" dirty="0" smtClean="0"/>
              <a:t> 했는데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데이터의 마지막 갱신날짜가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월이었습니다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저희가 원하는 산책로를 찾는 시스템은 지금 실시간 미세먼지 데이터를 사용해야 하므로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스마트 가로등 데이터는 사용하지 않기로 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그다음으로는</a:t>
            </a:r>
            <a:r>
              <a:rPr lang="ko-KR" altLang="en-US" baseline="0" dirty="0" smtClean="0"/>
              <a:t> 대구광역시에서 운행하고 있는 스마트 택시를 </a:t>
            </a:r>
            <a:r>
              <a:rPr lang="ko-KR" altLang="en-US" baseline="0" dirty="0" err="1" smtClean="0"/>
              <a:t>살펴봣습니다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스마트 택시는 대구 광역시에 있는 택시 </a:t>
            </a:r>
            <a:r>
              <a:rPr lang="en-US" altLang="ko-KR" baseline="0" dirty="0" smtClean="0"/>
              <a:t>34</a:t>
            </a:r>
            <a:r>
              <a:rPr lang="ko-KR" altLang="en-US" baseline="0" dirty="0" smtClean="0"/>
              <a:t>대가 도심을 이동하면서 공기데이터를 수집하는 시스템입니다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이 시스템은 사람들이 많이 움직이는 곳의 미세먼지 데이터를 실시간으로 </a:t>
            </a:r>
            <a:r>
              <a:rPr lang="ko-KR" altLang="en-US" baseline="0" dirty="0" err="1" smtClean="0"/>
              <a:t>알수</a:t>
            </a:r>
            <a:r>
              <a:rPr lang="ko-KR" altLang="en-US" baseline="0" dirty="0" smtClean="0"/>
              <a:t>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시스템은저희가</a:t>
            </a:r>
            <a:r>
              <a:rPr lang="ko-KR" altLang="en-US" baseline="0" dirty="0" smtClean="0"/>
              <a:t> 원하는 </a:t>
            </a:r>
            <a:r>
              <a:rPr lang="ko-KR" altLang="en-US" baseline="0" dirty="0" err="1" smtClean="0"/>
              <a:t>길찾기</a:t>
            </a:r>
            <a:r>
              <a:rPr lang="ko-KR" altLang="en-US" baseline="0" dirty="0" smtClean="0"/>
              <a:t> 하기 위한 적합한 데이터를 수집한다고 생각했습니다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저희는 대구광역시에 있는 스마트 택시 데이터를 선택했습니다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3" y="204794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5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619672" y="1743660"/>
            <a:ext cx="6048672" cy="1571137"/>
            <a:chOff x="2986132" y="1902486"/>
            <a:chExt cx="3761184" cy="976448"/>
          </a:xfrm>
        </p:grpSpPr>
        <p:sp>
          <p:nvSpPr>
            <p:cNvPr id="4" name="TextBox 3"/>
            <p:cNvSpPr txBox="1"/>
            <p:nvPr/>
          </p:nvSpPr>
          <p:spPr>
            <a:xfrm>
              <a:off x="3321318" y="1902486"/>
              <a:ext cx="2433061" cy="21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IoT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 Data Alchemist </a:t>
              </a:r>
              <a:r>
                <a:rPr lang="en-US" altLang="ko-KR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Hackaton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6132" y="2178174"/>
              <a:ext cx="3761184" cy="43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미세먼지를 피할 수 있는 </a:t>
              </a:r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산책로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찾기 시스템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Detecting Pedestrian Ways System For Avoiding Air Pollution 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98573" y="2716346"/>
              <a:ext cx="1274365" cy="162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TEAM NUGABAR</a:t>
              </a:r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03737" y="4587974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데이터 분류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4"/>
          <a:stretch/>
        </p:blipFill>
        <p:spPr bwMode="auto">
          <a:xfrm>
            <a:off x="876851" y="1203598"/>
            <a:ext cx="714170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8227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03737" y="4587974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대구광역시 구역화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18" y="784225"/>
            <a:ext cx="38354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3279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47438" y="4587974"/>
            <a:ext cx="545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/>
              <a:t>통합대기환경지수</a:t>
            </a:r>
            <a:r>
              <a:rPr lang="en-US" altLang="ko-KR" dirty="0"/>
              <a:t>(CAI, Comprehensive air-quality index)&gt;</a:t>
            </a:r>
            <a:endParaRPr lang="ko-KR" altLang="en-US" dirty="0"/>
          </a:p>
        </p:txBody>
      </p:sp>
      <p:pic>
        <p:nvPicPr>
          <p:cNvPr id="11266" name="Picture 2" descr="통합환경대기지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73" y="3059272"/>
            <a:ext cx="647700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35" y="1868647"/>
            <a:ext cx="47910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에어코리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2543"/>
            <a:ext cx="2664296" cy="77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2914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03737" y="458797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4"/>
          <a:stretch/>
        </p:blipFill>
        <p:spPr bwMode="auto">
          <a:xfrm>
            <a:off x="1979712" y="571673"/>
            <a:ext cx="5236675" cy="386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0598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1747" y="364504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&lt;Google Map&gt;</a:t>
            </a:r>
            <a:endParaRPr lang="ko-KR" altLang="en-US" dirty="0"/>
          </a:p>
        </p:txBody>
      </p:sp>
      <p:pic>
        <p:nvPicPr>
          <p:cNvPr id="10242" name="Picture 2" descr="google map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33" y="1405135"/>
            <a:ext cx="2189211" cy="21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61" y="1640676"/>
            <a:ext cx="1718131" cy="171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aum map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620434"/>
            <a:ext cx="1738373" cy="17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23827" y="364504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Map&gt;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47872" y="364504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Daum</a:t>
            </a:r>
            <a:r>
              <a:rPr lang="en-US" altLang="ko-KR" dirty="0" smtClean="0"/>
              <a:t> Map&gt;</a:t>
            </a:r>
            <a:endParaRPr lang="ko-KR" altLang="en-US" dirty="0"/>
          </a:p>
        </p:txBody>
      </p:sp>
      <p:pic>
        <p:nvPicPr>
          <p:cNvPr id="10248" name="Picture 8" descr="TMAP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823337"/>
            <a:ext cx="3332566" cy="333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137025" y="437195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&lt;T Map&gt;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4469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1F74666-0C4A-4286-8D3B-E6F5B942B99C}"/>
              </a:ext>
            </a:extLst>
          </p:cNvPr>
          <p:cNvSpPr txBox="1"/>
          <p:nvPr/>
        </p:nvSpPr>
        <p:spPr>
          <a:xfrm>
            <a:off x="3059833" y="462862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&lt;Bootstrap Web </a:t>
            </a:r>
            <a:r>
              <a:rPr lang="en-US" altLang="ko-KR" dirty="0"/>
              <a:t>site&gt;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9823"/>
            <a:ext cx="9144000" cy="378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0501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1F74666-0C4A-4286-8D3B-E6F5B942B99C}"/>
              </a:ext>
            </a:extLst>
          </p:cNvPr>
          <p:cNvSpPr txBox="1"/>
          <p:nvPr/>
        </p:nvSpPr>
        <p:spPr>
          <a:xfrm>
            <a:off x="3059833" y="462862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&lt;Bootstrap Web </a:t>
            </a:r>
            <a:r>
              <a:rPr lang="en-US" altLang="ko-KR" dirty="0"/>
              <a:t>site&gt;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45" y="1046172"/>
            <a:ext cx="5580112" cy="333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2163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1F74666-0C4A-4286-8D3B-E6F5B942B99C}"/>
              </a:ext>
            </a:extLst>
          </p:cNvPr>
          <p:cNvSpPr txBox="1"/>
          <p:nvPr/>
        </p:nvSpPr>
        <p:spPr>
          <a:xfrm>
            <a:off x="3059833" y="462862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&lt;Bootstrap Web </a:t>
            </a:r>
            <a:r>
              <a:rPr lang="en-US" altLang="ko-KR" dirty="0"/>
              <a:t>site&gt;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80" y="808367"/>
            <a:ext cx="7643536" cy="364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5512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7A87ECD3-85EE-456B-899B-DEF509B96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9622"/>
            <a:ext cx="2080244" cy="2080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D299E9E-4EC7-4C64-A817-F5305A2AE694}"/>
              </a:ext>
            </a:extLst>
          </p:cNvPr>
          <p:cNvSpPr txBox="1"/>
          <p:nvPr/>
        </p:nvSpPr>
        <p:spPr>
          <a:xfrm>
            <a:off x="1043608" y="435126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&lt;Android Application&gt;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D299E9E-4EC7-4C64-A817-F5305A2AE694}"/>
              </a:ext>
            </a:extLst>
          </p:cNvPr>
          <p:cNvSpPr txBox="1"/>
          <p:nvPr/>
        </p:nvSpPr>
        <p:spPr>
          <a:xfrm>
            <a:off x="4860032" y="435126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&lt;Application Inside Structure&gt;</a:t>
            </a:r>
            <a:endParaRPr lang="ko-KR" alt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43" y="915566"/>
            <a:ext cx="1860314" cy="330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0996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Bicycle offic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526" y="1491630"/>
            <a:ext cx="399283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walki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1631"/>
            <a:ext cx="4028595" cy="268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D299E9E-4EC7-4C64-A817-F5305A2AE694}"/>
              </a:ext>
            </a:extLst>
          </p:cNvPr>
          <p:cNvSpPr txBox="1"/>
          <p:nvPr/>
        </p:nvSpPr>
        <p:spPr>
          <a:xfrm>
            <a:off x="1507038" y="4309234"/>
            <a:ext cx="162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자전거 출퇴근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D299E9E-4EC7-4C64-A817-F5305A2AE694}"/>
              </a:ext>
            </a:extLst>
          </p:cNvPr>
          <p:cNvSpPr txBox="1"/>
          <p:nvPr/>
        </p:nvSpPr>
        <p:spPr>
          <a:xfrm>
            <a:off x="6300192" y="430923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smtClean="0"/>
              <a:t>산책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4157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9" y="1347614"/>
            <a:ext cx="4591572" cy="2584885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92129" y="1779462"/>
            <a:ext cx="112019" cy="1120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24128" y="1689452"/>
            <a:ext cx="4248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Obesity, diabetes, depression, cancer risk falls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Creativity is enhanced by walking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Proper sunshine, better than a pill.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Dementia can be prevented.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04148" y="168158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Walking Effect</a:t>
            </a:r>
          </a:p>
        </p:txBody>
      </p:sp>
      <p:pic>
        <p:nvPicPr>
          <p:cNvPr id="2052" name="Picture 4" descr="walking meeti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7" y="1347614"/>
            <a:ext cx="4838664" cy="32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874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D299E9E-4EC7-4C64-A817-F5305A2AE694}"/>
              </a:ext>
            </a:extLst>
          </p:cNvPr>
          <p:cNvSpPr txBox="1"/>
          <p:nvPr/>
        </p:nvSpPr>
        <p:spPr>
          <a:xfrm>
            <a:off x="2161811" y="4653052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미세먼지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공기청정기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마스크 검색 추이 분석</a:t>
            </a:r>
            <a:r>
              <a:rPr lang="en-US" altLang="ko-KR" dirty="0" smtClean="0"/>
              <a:t>(Google)&gt;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76" y="843558"/>
            <a:ext cx="5688632" cy="36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49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D299E9E-4EC7-4C64-A817-F5305A2AE694}"/>
              </a:ext>
            </a:extLst>
          </p:cNvPr>
          <p:cNvSpPr txBox="1"/>
          <p:nvPr/>
        </p:nvSpPr>
        <p:spPr>
          <a:xfrm>
            <a:off x="3455254" y="4653052"/>
            <a:ext cx="23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아마존 결제 예측 배송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9458" name="Picture 2" descr="결제 예측 배송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08" y="715923"/>
            <a:ext cx="638175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864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D299E9E-4EC7-4C64-A817-F5305A2AE694}"/>
              </a:ext>
            </a:extLst>
          </p:cNvPr>
          <p:cNvSpPr txBox="1"/>
          <p:nvPr/>
        </p:nvSpPr>
        <p:spPr>
          <a:xfrm>
            <a:off x="1040909" y="3939902"/>
            <a:ext cx="23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미세먼지 데이터 상승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21506" name="Picture 2" descr="Chart up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1" y="1563638"/>
            <a:ext cx="3330515" cy="2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Ebay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02" y="2067694"/>
            <a:ext cx="1168857" cy="4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45467"/>
            <a:ext cx="1432758" cy="46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D299E9E-4EC7-4C64-A817-F5305A2AE694}"/>
              </a:ext>
            </a:extLst>
          </p:cNvPr>
          <p:cNvSpPr txBox="1"/>
          <p:nvPr/>
        </p:nvSpPr>
        <p:spPr>
          <a:xfrm>
            <a:off x="3995936" y="3972138"/>
            <a:ext cx="23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온라인 쇼핑몰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cxnSp>
        <p:nvCxnSpPr>
          <p:cNvPr id="5" name="구부러진 연결선 4"/>
          <p:cNvCxnSpPr/>
          <p:nvPr/>
        </p:nvCxnSpPr>
        <p:spPr>
          <a:xfrm rot="5400000" flipH="1" flipV="1">
            <a:off x="3491880" y="2427734"/>
            <a:ext cx="648072" cy="648072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/>
          <p:nvPr/>
        </p:nvCxnSpPr>
        <p:spPr>
          <a:xfrm>
            <a:off x="3391560" y="3310421"/>
            <a:ext cx="648072" cy="230195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4632" y="2388964"/>
            <a:ext cx="2704139" cy="119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구부러진 연결선 10"/>
          <p:cNvCxnSpPr>
            <a:endCxn id="21512" idx="3"/>
          </p:cNvCxnSpPr>
          <p:nvPr/>
        </p:nvCxnSpPr>
        <p:spPr>
          <a:xfrm>
            <a:off x="5571223" y="2480310"/>
            <a:ext cx="643409" cy="508543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/>
          <p:nvPr/>
        </p:nvCxnSpPr>
        <p:spPr>
          <a:xfrm flipV="1">
            <a:off x="5652120" y="3075806"/>
            <a:ext cx="504056" cy="349712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299E9E-4EC7-4C64-A817-F5305A2AE694}"/>
              </a:ext>
            </a:extLst>
          </p:cNvPr>
          <p:cNvSpPr txBox="1"/>
          <p:nvPr/>
        </p:nvSpPr>
        <p:spPr>
          <a:xfrm>
            <a:off x="6804248" y="3934534"/>
            <a:ext cx="19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물건 예측 배송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2832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prototyp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51670"/>
            <a:ext cx="9144001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864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22135" y="1990009"/>
            <a:ext cx="2099732" cy="1163484"/>
            <a:chOff x="768658" y="2959328"/>
            <a:chExt cx="734532" cy="916987"/>
          </a:xfrm>
        </p:grpSpPr>
        <p:sp>
          <p:nvSpPr>
            <p:cNvPr id="9" name="직사각형 8"/>
            <p:cNvSpPr/>
            <p:nvPr/>
          </p:nvSpPr>
          <p:spPr>
            <a:xfrm>
              <a:off x="768658" y="3252179"/>
              <a:ext cx="734532" cy="624136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4000" dirty="0" smtClean="0">
                  <a:solidFill>
                    <a:schemeClr val="bg2">
                      <a:lumMod val="25000"/>
                    </a:schemeClr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Q</a:t>
              </a:r>
              <a:r>
                <a:rPr lang="en-US" altLang="ko-KR" sz="4000" dirty="0" smtClean="0">
                  <a:solidFill>
                    <a:schemeClr val="bg2">
                      <a:lumMod val="25000"/>
                    </a:schemeClr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&amp;A</a:t>
              </a:r>
              <a:endParaRPr lang="ko-KR" altLang="en-US" sz="4000" dirty="0">
                <a:solidFill>
                  <a:schemeClr val="bg2">
                    <a:lumMod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8658" y="2959328"/>
              <a:ext cx="734532" cy="25151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 dirty="0">
                <a:solidFill>
                  <a:schemeClr val="bg1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7978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22135" y="1990009"/>
            <a:ext cx="2099732" cy="1163484"/>
            <a:chOff x="768658" y="2959328"/>
            <a:chExt cx="734532" cy="916987"/>
          </a:xfrm>
        </p:grpSpPr>
        <p:sp>
          <p:nvSpPr>
            <p:cNvPr id="9" name="직사각형 8"/>
            <p:cNvSpPr/>
            <p:nvPr/>
          </p:nvSpPr>
          <p:spPr>
            <a:xfrm>
              <a:off x="768658" y="3252179"/>
              <a:ext cx="734532" cy="624136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4000" dirty="0">
                  <a:solidFill>
                    <a:schemeClr val="bg2">
                      <a:lumMod val="25000"/>
                    </a:schemeClr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END</a:t>
              </a:r>
              <a:endParaRPr lang="ko-KR" altLang="en-US" sz="4000" dirty="0">
                <a:solidFill>
                  <a:schemeClr val="bg2">
                    <a:lumMod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8658" y="2959328"/>
              <a:ext cx="734532" cy="25151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dirty="0">
                  <a:solidFill>
                    <a:schemeClr val="bg1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THANK YOU</a:t>
              </a:r>
              <a:endParaRPr lang="ko-KR" altLang="en-US" dirty="0">
                <a:solidFill>
                  <a:schemeClr val="bg1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05960" y="1681582"/>
            <a:ext cx="274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World's second worst air quality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386" y="4083918"/>
            <a:ext cx="271562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Daegu fine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dust situation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&gt;</a:t>
            </a:r>
          </a:p>
        </p:txBody>
      </p:sp>
      <p:pic>
        <p:nvPicPr>
          <p:cNvPr id="6" name="그림 5" descr="실외, 하늘, 건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260C2070-56CC-4C23-8F50-DD339BD77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3" y="1448296"/>
            <a:ext cx="4453200" cy="2484203"/>
          </a:xfrm>
          <a:prstGeom prst="rect">
            <a:avLst/>
          </a:prstGeom>
        </p:spPr>
      </p:pic>
      <p:pic>
        <p:nvPicPr>
          <p:cNvPr id="3074" name="Picture 2" descr="https://pbs.twimg.com/profile_images/877376683715608576/wlM6x6m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61" y="1529639"/>
            <a:ext cx="2554278" cy="255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701227" y="4005456"/>
            <a:ext cx="116467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Air visual&gt;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171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893942" y="1779462"/>
            <a:ext cx="112019" cy="1120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25941" y="1609965"/>
            <a:ext cx="42484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direct cause of various respiratory diseases</a:t>
            </a:r>
          </a:p>
          <a:p>
            <a:pPr marL="171450" indent="-171450">
              <a:lnSpc>
                <a:spcPct val="30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Causes of atopic dermatitis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Increased risk of underweight and </a:t>
            </a:r>
          </a:p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 stillbirth in newborns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Causes headaches.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5960" y="1681582"/>
            <a:ext cx="274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Fine Dust Negative Effect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4677" y="4083918"/>
            <a:ext cx="271562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fine Dust Negative Effect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&gt;</a:t>
            </a:r>
          </a:p>
        </p:txBody>
      </p:sp>
      <p:pic>
        <p:nvPicPr>
          <p:cNvPr id="4098" name="Picture 2" descr="미세먼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7092" y="1176083"/>
            <a:ext cx="4070796" cy="292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9902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미세먼지 산책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1907307"/>
            <a:ext cx="3022545" cy="18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간접흡연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20072" y="1907307"/>
            <a:ext cx="3456386" cy="190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208" b="87997" l="10000" r="9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28" y="2139702"/>
            <a:ext cx="1675379" cy="114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037" b="87997" l="10000" r="9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28" y="2290738"/>
            <a:ext cx="1675379" cy="114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89691" y="3886054"/>
            <a:ext cx="337938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60 minutes walking in fine dust 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45461" y="3886054"/>
            <a:ext cx="320560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Secondhand smoke 84 minutes&gt;</a:t>
            </a:r>
          </a:p>
        </p:txBody>
      </p:sp>
    </p:spTree>
    <p:extLst>
      <p:ext uri="{BB962C8B-B14F-4D97-AF65-F5344CB8AC3E}">
        <p14:creationId xmlns:p14="http://schemas.microsoft.com/office/powerpoint/2010/main" val="42661044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Analysis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666750"/>
            <a:ext cx="69024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63734" y="4587974"/>
            <a:ext cx="301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산책 데이터 검색 추이</a:t>
            </a:r>
            <a:r>
              <a:rPr lang="en-US" altLang="ko-KR" dirty="0" smtClean="0"/>
              <a:t>(NAVER)&gt;</a:t>
            </a:r>
            <a:endParaRPr lang="ko-KR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693978"/>
            <a:ext cx="6902450" cy="378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727103" y="4587974"/>
            <a:ext cx="335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미세먼지 데이터 검색 추이</a:t>
            </a:r>
            <a:r>
              <a:rPr lang="en-US" altLang="ko-KR" dirty="0" smtClean="0"/>
              <a:t>(NAVER)&gt;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164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 descr="경로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6159" y="555478"/>
            <a:ext cx="4834868" cy="38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978636" y="455427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미세먼지를 </a:t>
            </a:r>
            <a:r>
              <a:rPr lang="ko-KR" altLang="en-US" dirty="0" err="1" smtClean="0"/>
              <a:t>피할수</a:t>
            </a:r>
            <a:r>
              <a:rPr lang="ko-KR" altLang="en-US" dirty="0" smtClean="0"/>
              <a:t> 있는 </a:t>
            </a:r>
            <a:r>
              <a:rPr lang="ko-KR" altLang="en-US" dirty="0" err="1" smtClean="0"/>
              <a:t>길찾기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6252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91880" y="4587974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smtClean="0"/>
              <a:t>부산광역시 스마트 가로등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05" y="893868"/>
            <a:ext cx="5775548" cy="365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2541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03737" y="4587974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대구광</a:t>
            </a:r>
            <a:r>
              <a:rPr lang="ko-KR" altLang="en-US" dirty="0"/>
              <a:t>역</a:t>
            </a:r>
            <a:r>
              <a:rPr lang="ko-KR" altLang="en-US" dirty="0" smtClean="0"/>
              <a:t>시 스마트 택시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57" y="915566"/>
            <a:ext cx="4614722" cy="358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6149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서울한강 장체B">
      <a:majorFont>
        <a:latin typeface="서울한강 장체B"/>
        <a:ea typeface="서울한강 장체B"/>
        <a:cs typeface=""/>
      </a:majorFont>
      <a:minorFont>
        <a:latin typeface="서울한강 장체B"/>
        <a:ea typeface="서울한강 장체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tailEnd type="arrow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6070</TotalTime>
  <Words>1365</Words>
  <Application>Microsoft Office PowerPoint</Application>
  <PresentationFormat>화면 슬라이드 쇼(16:9)</PresentationFormat>
  <Paragraphs>195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굴림</vt:lpstr>
      <vt:lpstr>Arial</vt:lpstr>
      <vt:lpstr>서울한강 장체EB</vt:lpstr>
      <vt:lpstr>서울한강 장체M</vt:lpstr>
      <vt:lpstr>서울한강 장체BL</vt:lpstr>
      <vt:lpstr>서울한강 장체B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Yun</cp:lastModifiedBy>
  <cp:revision>219</cp:revision>
  <dcterms:created xsi:type="dcterms:W3CDTF">2015-03-17T10:14:13Z</dcterms:created>
  <dcterms:modified xsi:type="dcterms:W3CDTF">2017-11-20T14:41:17Z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